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8"/>
  </p:notesMasterIdLst>
  <p:sldIdLst>
    <p:sldId id="256" r:id="rId2"/>
    <p:sldId id="305" r:id="rId3"/>
    <p:sldId id="295" r:id="rId4"/>
    <p:sldId id="297" r:id="rId5"/>
    <p:sldId id="298" r:id="rId6"/>
    <p:sldId id="299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0D0DBD"/>
    <a:srgbClr val="190FDB"/>
    <a:srgbClr val="DFEB3F"/>
    <a:srgbClr val="FFFF99"/>
    <a:srgbClr val="FC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1993" autoAdjust="0"/>
  </p:normalViewPr>
  <p:slideViewPr>
    <p:cSldViewPr>
      <p:cViewPr varScale="1">
        <p:scale>
          <a:sx n="106" d="100"/>
          <a:sy n="106" d="100"/>
        </p:scale>
        <p:origin x="172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901698590531262E-2"/>
          <c:y val="0"/>
          <c:w val="0.71383305493029492"/>
          <c:h val="0.99087351966780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explosion val="25"/>
          <c:dPt>
            <c:idx val="0"/>
            <c:bubble3D val="0"/>
            <c:explosion val="3"/>
            <c:extLst>
              <c:ext xmlns:c16="http://schemas.microsoft.com/office/drawing/2014/chart" uri="{C3380CC4-5D6E-409C-BE32-E72D297353CC}">
                <c16:uniqueId val="{00000000-53CC-4E9A-95AC-313BD5015952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2-53CC-4E9A-95AC-313BD501595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4-53CC-4E9A-95AC-313BD5015952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6-53CC-4E9A-95AC-313BD5015952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8-53CC-4E9A-95AC-313BD5015952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A-53CC-4E9A-95AC-313BD5015952}"/>
              </c:ext>
            </c:extLst>
          </c:dPt>
          <c:dPt>
            <c:idx val="7"/>
            <c:bubble3D val="0"/>
            <c:spPr>
              <a:solidFill>
                <a:srgbClr val="996633"/>
              </a:solidFill>
            </c:spPr>
            <c:extLst>
              <c:ext xmlns:c16="http://schemas.microsoft.com/office/drawing/2014/chart" uri="{C3380CC4-5D6E-409C-BE32-E72D297353CC}">
                <c16:uniqueId val="{0000000C-53CC-4E9A-95AC-313BD5015952}"/>
              </c:ext>
            </c:extLst>
          </c:dPt>
          <c:dPt>
            <c:idx val="8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E-53CC-4E9A-95AC-313BD5015952}"/>
              </c:ext>
            </c:extLst>
          </c:dPt>
          <c:dLbls>
            <c:dLbl>
              <c:idx val="2"/>
              <c:layout>
                <c:manualLayout>
                  <c:x val="-8.6824184924119766E-3"/>
                  <c:y val="-6.18225762050736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3CC-4E9A-95AC-313BD5015952}"/>
                </c:ext>
              </c:extLst>
            </c:dLbl>
            <c:dLbl>
              <c:idx val="4"/>
              <c:layout>
                <c:manualLayout>
                  <c:x val="1.7672854138624794E-3"/>
                  <c:y val="-3.8195764193440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3CC-4E9A-95AC-313BD5015952}"/>
                </c:ext>
              </c:extLst>
            </c:dLbl>
            <c:dLbl>
              <c:idx val="5"/>
              <c:layout>
                <c:manualLayout>
                  <c:x val="-1.1854221149714435E-2"/>
                  <c:y val="-5.593265233387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53CC-4E9A-95AC-313BD5015952}"/>
                </c:ext>
              </c:extLst>
            </c:dLbl>
            <c:dLbl>
              <c:idx val="7"/>
              <c:layout>
                <c:manualLayout>
                  <c:x val="8.2457079926808938E-2"/>
                  <c:y val="-2.9153337575672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53CC-4E9A-95AC-313BD501595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Доходы от использования имущества</c:v>
                </c:pt>
                <c:pt idx="5">
                  <c:v>Платежи при пользовании природными ресурсами</c:v>
                </c:pt>
                <c:pt idx="6">
                  <c:v>Доходы от продажи материальных и нематериальных активов</c:v>
                </c:pt>
                <c:pt idx="7">
                  <c:v>Штрафы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80.8</c:v>
                </c:pt>
                <c:pt idx="1">
                  <c:v>5.9</c:v>
                </c:pt>
                <c:pt idx="2">
                  <c:v>3.1</c:v>
                </c:pt>
                <c:pt idx="3">
                  <c:v>1.6</c:v>
                </c:pt>
                <c:pt idx="4">
                  <c:v>7.5</c:v>
                </c:pt>
                <c:pt idx="5">
                  <c:v>0.2</c:v>
                </c:pt>
                <c:pt idx="6">
                  <c:v>0.5</c:v>
                </c:pt>
                <c:pt idx="7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3CC-4E9A-95AC-313BD5015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>
          <a:gsLst>
            <a:gs pos="0">
              <a:schemeClr val="tx1">
                <a:lumMod val="75000"/>
              </a:schemeClr>
            </a:gs>
            <a:gs pos="100000">
              <a:schemeClr val="bg1"/>
            </a:gs>
          </a:gsLst>
          <a:lin ang="18900000" scaled="1"/>
        </a:gradFill>
      </c:spPr>
    </c:plotArea>
    <c:legend>
      <c:legendPos val="r"/>
      <c:layout>
        <c:manualLayout>
          <c:xMode val="edge"/>
          <c:yMode val="edge"/>
          <c:x val="0.71437180038075287"/>
          <c:y val="0.10675314290185303"/>
          <c:w val="0.2798457637681448"/>
          <c:h val="0.893246857098147"/>
        </c:manualLayout>
      </c:layout>
      <c:overlay val="0"/>
      <c:txPr>
        <a:bodyPr/>
        <a:lstStyle/>
        <a:p>
          <a:pPr>
            <a:defRPr sz="1400" b="1" kern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21F82-571E-4AC0-867C-4254F96F5125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28CD6-1544-4C9E-9405-2D1BC1EB6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837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38210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0691-E326-4E3D-B51F-71E5A0425BB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056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0691-E326-4E3D-B51F-71E5A0425BB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01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0691-E326-4E3D-B51F-71E5A0425BB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62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57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39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70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9008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6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60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21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678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94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84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3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8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7504" y="9458"/>
            <a:ext cx="9036496" cy="1259301"/>
            <a:chOff x="107504" y="1"/>
            <a:chExt cx="9036496" cy="1006340"/>
          </a:xfrm>
        </p:grpSpPr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4721"/>
              <a:ext cx="1259632" cy="81379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28" name="Picture 4" descr="C:\Users\user\Desktop\order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0" y="1"/>
              <a:ext cx="971600" cy="10063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7624" y="29510"/>
              <a:ext cx="7200800" cy="664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0D0DB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 smtClean="0">
                  <a:solidFill>
                    <a:srgbClr val="0D0DB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АДМИНИСТРАЦИЯ АЛЕКСЕЕВСКОГО МУНИЦИПАЛЬНОГО РАЙОНА</a:t>
              </a:r>
              <a:endParaRPr lang="ru-RU" sz="2400" b="1" dirty="0">
                <a:solidFill>
                  <a:srgbClr val="0D0DB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67544" y="1844824"/>
            <a:ext cx="8136905" cy="249299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algn="ctr"/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Алексеевского </a:t>
            </a: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на 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 </a:t>
            </a: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плановый период 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годов</a:t>
            </a:r>
            <a:endParaRPr lang="ru-RU" sz="36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19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ker\Desktop\МОЁ\прочее\- animashka\тематика\расчёт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763586"/>
            <a:ext cx="2719387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9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3622" y="4899406"/>
            <a:ext cx="18748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0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020" y="4869949"/>
            <a:ext cx="180022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74738"/>
            <a:ext cx="9144000" cy="6111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Основы </a:t>
            </a:r>
            <a:r>
              <a:rPr lang="ru-RU" sz="24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составления </a:t>
            </a:r>
            <a:r>
              <a:rPr lang="ru-RU" sz="2400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проекта бюджета района</a:t>
            </a:r>
            <a:endParaRPr lang="ru-RU" sz="24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51520" y="1844824"/>
            <a:ext cx="8496300" cy="0"/>
          </a:xfrm>
          <a:prstGeom prst="line">
            <a:avLst/>
          </a:prstGeom>
          <a:noFill/>
          <a:ln w="47625" cmpd="dbl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7030A0"/>
                </a:solidFill>
              </a:ln>
              <a:latin typeface="+mn-lt"/>
              <a:cs typeface="+mn-cs"/>
            </a:endParaRP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312394" y="4196236"/>
            <a:ext cx="8675468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Составление проекта бюджета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Алексеевского муниципального района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6" name="AutoShape 14"/>
          <p:cNvSpPr>
            <a:spLocks noChangeArrowheads="1"/>
          </p:cNvSpPr>
          <p:nvPr/>
        </p:nvSpPr>
        <p:spPr bwMode="auto">
          <a:xfrm>
            <a:off x="1117137" y="1891910"/>
            <a:ext cx="1944216" cy="2304256"/>
          </a:xfrm>
          <a:prstGeom prst="downArrowCallout">
            <a:avLst>
              <a:gd name="adj1" fmla="val 25000"/>
              <a:gd name="adj2" fmla="val 25000"/>
              <a:gd name="adj3" fmla="val 20708"/>
              <a:gd name="adj4" fmla="val 66667"/>
            </a:avLst>
          </a:prstGeom>
          <a:solidFill>
            <a:srgbClr val="FFFF99"/>
          </a:solidFill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600" b="1" dirty="0">
                <a:latin typeface="Calibri" pitchFamily="34" charset="0"/>
              </a:rPr>
              <a:t>Прогноз социально-экономического развития </a:t>
            </a:r>
            <a:r>
              <a:rPr lang="ru-RU" sz="1600" b="1" dirty="0" smtClean="0">
                <a:latin typeface="Calibri" pitchFamily="34" charset="0"/>
              </a:rPr>
              <a:t>Алексеевского муниципального района </a:t>
            </a:r>
            <a:endParaRPr lang="ru-RU" sz="1600" b="1" dirty="0">
              <a:latin typeface="Calibri" pitchFamily="34" charset="0"/>
            </a:endParaRP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6404713" y="1868530"/>
            <a:ext cx="1944687" cy="2304000"/>
          </a:xfrm>
          <a:prstGeom prst="downArrowCallout">
            <a:avLst>
              <a:gd name="adj1" fmla="val 25000"/>
              <a:gd name="adj2" fmla="val 25000"/>
              <a:gd name="adj3" fmla="val 22434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Муниципальные программы </a:t>
            </a:r>
            <a:r>
              <a:rPr lang="ru-RU" sz="1600" b="1" dirty="0" smtClean="0">
                <a:solidFill>
                  <a:schemeClr val="tx1"/>
                </a:solidFill>
              </a:rPr>
              <a:t>Алексеевского муниципального района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8928" name="AutoShape 16"/>
          <p:cNvSpPr>
            <a:spLocks noChangeArrowheads="1"/>
          </p:cNvSpPr>
          <p:nvPr/>
        </p:nvSpPr>
        <p:spPr bwMode="auto">
          <a:xfrm>
            <a:off x="3491880" y="1891910"/>
            <a:ext cx="2304256" cy="2303339"/>
          </a:xfrm>
          <a:prstGeom prst="downArrowCallout">
            <a:avLst>
              <a:gd name="adj1" fmla="val 25000"/>
              <a:gd name="adj2" fmla="val 25000"/>
              <a:gd name="adj3" fmla="val 22434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Основные направления </a:t>
            </a:r>
            <a:r>
              <a:rPr lang="ru-RU" sz="1600" b="1" dirty="0" smtClean="0">
                <a:solidFill>
                  <a:schemeClr val="tx1"/>
                </a:solidFill>
              </a:rPr>
              <a:t>бюджетной политики и основные направления </a:t>
            </a:r>
            <a:r>
              <a:rPr lang="ru-RU" sz="1600" b="1" dirty="0">
                <a:solidFill>
                  <a:schemeClr val="tx1"/>
                </a:solidFill>
              </a:rPr>
              <a:t>налоговой политики</a:t>
            </a:r>
          </a:p>
        </p:txBody>
      </p:sp>
      <p:pic>
        <p:nvPicPr>
          <p:cNvPr id="25612" name="Picture 26" descr="C:\Users\ker\Desktop\МОЁ\прочее\- animashka\тематика\расчёт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39949" y="4869949"/>
            <a:ext cx="264318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521" y="31138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01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 animBg="1"/>
      <p:bldP spid="38926" grpId="0" animBg="1"/>
      <p:bldP spid="38927" grpId="0" animBg="1"/>
      <p:bldP spid="389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603447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параметры бюджета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на 2025-2027 г.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168049"/>
              </p:ext>
            </p:extLst>
          </p:nvPr>
        </p:nvGraphicFramePr>
        <p:xfrm>
          <a:off x="322512" y="1688234"/>
          <a:ext cx="8712968" cy="513211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791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7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4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20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год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год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0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всего, млн. рублей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687,7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6473,1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588,8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69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171,0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182,9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190,8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21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 отчислений от НДФЛ, %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38,36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36,69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35,52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63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516,6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385,7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285,0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64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684,5	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460,2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398,0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15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  <a:r>
                        <a:rPr lang="ru-RU" sz="24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4460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муниципального долга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27000,0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521" y="31138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577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838133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Структура доходов  Алексеевского муниципального района на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2025-2027 годы</a:t>
            </a: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811441"/>
              </p:ext>
            </p:extLst>
          </p:nvPr>
        </p:nvGraphicFramePr>
        <p:xfrm>
          <a:off x="251520" y="1484784"/>
          <a:ext cx="8533456" cy="508332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73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4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49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84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74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2025г</a:t>
                      </a:r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2027г.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171,0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НДФЛ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7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Госпошлина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47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Платежи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пользование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природными ресурсами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29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3757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15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964488" cy="648072"/>
          </a:xfrm>
        </p:spPr>
        <p:txBody>
          <a:bodyPr anchor="ctr">
            <a:no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Структура доходов  Алексеевского муниципального района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2025 год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31824606"/>
              </p:ext>
            </p:extLst>
          </p:nvPr>
        </p:nvGraphicFramePr>
        <p:xfrm>
          <a:off x="179387" y="1472472"/>
          <a:ext cx="8785225" cy="5320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47173"/>
            <a:ext cx="9144000" cy="93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02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144" y="1268760"/>
            <a:ext cx="9110856" cy="72007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расходов 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на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2025-2027 годы</a:t>
            </a:r>
            <a:r>
              <a:rPr lang="ru-RU" sz="175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5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933374"/>
              </p:ext>
            </p:extLst>
          </p:nvPr>
        </p:nvGraphicFramePr>
        <p:xfrm>
          <a:off x="75223" y="1340767"/>
          <a:ext cx="9075471" cy="537637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457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428">
                <a:tc rowSpan="2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Расходы-всего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массовой информации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2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муниципального долга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5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47173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97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2126</TotalTime>
  <Words>365</Words>
  <Application>Microsoft Office PowerPoint</Application>
  <PresentationFormat>Экран (4:3)</PresentationFormat>
  <Paragraphs>232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Презентация PowerPoint</vt:lpstr>
      <vt:lpstr>    Основы составления проекта бюджета района</vt:lpstr>
      <vt:lpstr> Основные параметры бюджета  Алексеевского муниципального района на 2025-2027 г.  </vt:lpstr>
      <vt:lpstr>Структура доходов  Алексеевского муниципального района на 2025-2027 годы</vt:lpstr>
      <vt:lpstr>Структура доходов  Алексеевского муниципального района на 2025 год</vt:lpstr>
      <vt:lpstr>Структура расходов  Алексеевского муниципального района на 2025-2027 годы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Редактор</dc:creator>
  <cp:lastModifiedBy>Елена Владимировна Деткова</cp:lastModifiedBy>
  <cp:revision>199</cp:revision>
  <cp:lastPrinted>2017-03-21T13:24:34Z</cp:lastPrinted>
  <dcterms:created xsi:type="dcterms:W3CDTF">2013-10-31T10:03:55Z</dcterms:created>
  <dcterms:modified xsi:type="dcterms:W3CDTF">2024-11-12T12:26:14Z</dcterms:modified>
</cp:coreProperties>
</file>