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317" r:id="rId3"/>
    <p:sldId id="305" r:id="rId4"/>
    <p:sldId id="318" r:id="rId5"/>
    <p:sldId id="307" r:id="rId6"/>
    <p:sldId id="319" r:id="rId7"/>
    <p:sldId id="295" r:id="rId8"/>
    <p:sldId id="297" r:id="rId9"/>
    <p:sldId id="298" r:id="rId10"/>
    <p:sldId id="310" r:id="rId11"/>
    <p:sldId id="299" r:id="rId12"/>
    <p:sldId id="316" r:id="rId13"/>
    <p:sldId id="311" r:id="rId14"/>
    <p:sldId id="313" r:id="rId15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348FAE-5939-4101-B7A1-4B7B46D62098}">
          <p14:sldIdLst>
            <p14:sldId id="256"/>
            <p14:sldId id="317"/>
            <p14:sldId id="305"/>
            <p14:sldId id="318"/>
            <p14:sldId id="307"/>
            <p14:sldId id="319"/>
            <p14:sldId id="295"/>
          </p14:sldIdLst>
        </p14:section>
        <p14:section name="Раздел без заголовка" id="{C59C1B67-94FD-4766-B5FB-1A491664E8AC}">
          <p14:sldIdLst>
            <p14:sldId id="297"/>
            <p14:sldId id="298"/>
            <p14:sldId id="310"/>
            <p14:sldId id="299"/>
            <p14:sldId id="316"/>
            <p14:sldId id="311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FEB3F"/>
    <a:srgbClr val="190FDB"/>
    <a:srgbClr val="0000FF"/>
    <a:srgbClr val="0033CC"/>
    <a:srgbClr val="0D0DBD"/>
    <a:srgbClr val="FC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1993" autoAdjust="0"/>
  </p:normalViewPr>
  <p:slideViewPr>
    <p:cSldViewPr>
      <p:cViewPr varScale="1">
        <p:scale>
          <a:sx n="106" d="100"/>
          <a:sy n="106" d="100"/>
        </p:scale>
        <p:origin x="172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901698590531262E-2"/>
          <c:y val="0"/>
          <c:w val="0.71383305493029492"/>
          <c:h val="0.99087351966780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bubble3D val="0"/>
            <c:explosion val="3"/>
            <c:spPr>
              <a:ln>
                <a:solidFill>
                  <a:schemeClr val="bg2">
                    <a:lumMod val="9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A982-4643-B16E-25C2DF50DBC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A982-4643-B16E-25C2DF50DBC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4-A982-4643-B16E-25C2DF50DBC5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6-A982-4643-B16E-25C2DF50DBC5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8-A982-4643-B16E-25C2DF50DBC5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A-A982-4643-B16E-25C2DF50DBC5}"/>
              </c:ext>
            </c:extLst>
          </c:dPt>
          <c:dPt>
            <c:idx val="7"/>
            <c:bubble3D val="0"/>
            <c:spPr>
              <a:solidFill>
                <a:srgbClr val="996633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C-A982-4643-B16E-25C2DF50DBC5}"/>
              </c:ext>
            </c:extLst>
          </c:dPt>
          <c:dPt>
            <c:idx val="8"/>
            <c:bubble3D val="0"/>
            <c:spPr>
              <a:solidFill>
                <a:schemeClr val="tx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E-A982-4643-B16E-25C2DF50DBC5}"/>
              </c:ext>
            </c:extLst>
          </c:dPt>
          <c:dLbls>
            <c:dLbl>
              <c:idx val="2"/>
              <c:layout>
                <c:manualLayout>
                  <c:x val="-8.6824184924119766E-3"/>
                  <c:y val="-6.18225762050736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982-4643-B16E-25C2DF50DBC5}"/>
                </c:ext>
              </c:extLst>
            </c:dLbl>
            <c:dLbl>
              <c:idx val="4"/>
              <c:layout>
                <c:manualLayout>
                  <c:x val="1.7672854138624794E-3"/>
                  <c:y val="-3.8195764193440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982-4643-B16E-25C2DF50DBC5}"/>
                </c:ext>
              </c:extLst>
            </c:dLbl>
            <c:dLbl>
              <c:idx val="5"/>
              <c:layout>
                <c:manualLayout>
                  <c:x val="-1.1854221149714435E-2"/>
                  <c:y val="-5.593265233387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982-4643-B16E-25C2DF50DBC5}"/>
                </c:ext>
              </c:extLst>
            </c:dLbl>
            <c:dLbl>
              <c:idx val="7"/>
              <c:layout>
                <c:manualLayout>
                  <c:x val="8.2457079926808938E-2"/>
                  <c:y val="-2.9153337575672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982-4643-B16E-25C2DF50DB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Доходы от использования имущества</c:v>
                </c:pt>
                <c:pt idx="5">
                  <c:v>Доходы от продажи материальных и нематериальных активов</c:v>
                </c:pt>
                <c:pt idx="6">
                  <c:v>Штрафы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79.3</c:v>
                </c:pt>
                <c:pt idx="1">
                  <c:v>4.4000000000000004</c:v>
                </c:pt>
                <c:pt idx="2">
                  <c:v>3.7</c:v>
                </c:pt>
                <c:pt idx="3">
                  <c:v>2.2999999999999998</c:v>
                </c:pt>
                <c:pt idx="4">
                  <c:v>8.5</c:v>
                </c:pt>
                <c:pt idx="5">
                  <c:v>1.2</c:v>
                </c:pt>
                <c:pt idx="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982-4643-B16E-25C2DF50D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>
          <a:gsLst>
            <a:gs pos="0">
              <a:schemeClr val="tx1">
                <a:lumMod val="75000"/>
              </a:schemeClr>
            </a:gs>
            <a:gs pos="100000">
              <a:schemeClr val="bg1"/>
            </a:gs>
          </a:gsLst>
          <a:lin ang="18900000" scaled="1"/>
        </a:gradFill>
      </c:spPr>
    </c:plotArea>
    <c:legend>
      <c:legendPos val="r"/>
      <c:layout>
        <c:manualLayout>
          <c:xMode val="edge"/>
          <c:yMode val="edge"/>
          <c:x val="0.71437180038075287"/>
          <c:y val="0.10675314290185303"/>
          <c:w val="0.2798457637681448"/>
          <c:h val="0.893246857098147"/>
        </c:manualLayout>
      </c:layout>
      <c:overlay val="0"/>
      <c:txPr>
        <a:bodyPr/>
        <a:lstStyle/>
        <a:p>
          <a:pPr>
            <a:defRPr sz="1400" b="1" kern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835155363803432E-2"/>
          <c:y val="3.4037176176650141E-2"/>
          <c:w val="0.92386504921215962"/>
          <c:h val="0.78436390222368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1"/>
          <c:dPt>
            <c:idx val="0"/>
            <c:invertIfNegative val="1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C6B8-4560-9D47-12AA827B3D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 на доходы физических лиц, млн.рублей</c:v>
                </c:pt>
                <c:pt idx="1">
                  <c:v>Норматив отчислений НДФЛ в районный бюджет, %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119.8</c:v>
                </c:pt>
                <c:pt idx="1">
                  <c:v>47.32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F-4068-B0BA-F3F2A1115A5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 на доходы физических лиц, млн.рублей</c:v>
                </c:pt>
                <c:pt idx="1">
                  <c:v>Норматив отчислений НДФЛ в районный бюджет, %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117.8</c:v>
                </c:pt>
                <c:pt idx="1">
                  <c:v>40.450000000000003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7F-4068-B0BA-F3F2A1115A5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 на доходы физических лиц, млн.рублей</c:v>
                </c:pt>
                <c:pt idx="1">
                  <c:v>Норматив отчислений НДФЛ в районный бюджет, %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127.1</c:v>
                </c:pt>
                <c:pt idx="1">
                  <c:v>38.44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7F-4068-B0BA-F3F2A1115A5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 на доходы физических лиц, млн.рублей</c:v>
                </c:pt>
                <c:pt idx="1">
                  <c:v>Норматив отчислений НДФЛ в районный бюджет, %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146.6</c:v>
                </c:pt>
                <c:pt idx="1">
                  <c:v>38.36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7F-4068-B0BA-F3F2A1115A5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3.1454173498248967E-3"/>
                  <c:y val="1.12241306435779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191,0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6B8-4560-9D47-12AA827B3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 на доходы физических лиц, млн.рублей</c:v>
                </c:pt>
                <c:pt idx="1">
                  <c:v>Норматив отчислений НДФЛ в районный бюджет, %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191</c:v>
                </c:pt>
                <c:pt idx="1">
                  <c:v>34.39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8-4560-9D47-12AA827B3D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3131456"/>
        <c:axId val="513134080"/>
      </c:barChart>
      <c:catAx>
        <c:axId val="51313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3134080"/>
        <c:crosses val="autoZero"/>
        <c:auto val="1"/>
        <c:lblAlgn val="ctr"/>
        <c:lblOffset val="100"/>
        <c:noMultiLvlLbl val="0"/>
      </c:catAx>
      <c:valAx>
        <c:axId val="51313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3131456"/>
        <c:crosses val="autoZero"/>
        <c:crossBetween val="between"/>
      </c:valAx>
      <c:spPr>
        <a:solidFill>
          <a:schemeClr val="bg2">
            <a:lumMod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4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912179255511385E-3"/>
          <c:y val="1.9953345307959069E-2"/>
          <c:w val="0.70226818322809037"/>
          <c:h val="0.975908495843773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dPt>
            <c:idx val="0"/>
            <c:bubble3D val="0"/>
            <c:spPr>
              <a:effectLst>
                <a:outerShdw blurRad="50800" dist="50800" dir="5400000" sx="8000" sy="8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powder"/>
            </c:spPr>
            <c:extLst>
              <c:ext xmlns:c16="http://schemas.microsoft.com/office/drawing/2014/chart" uri="{C3380CC4-5D6E-409C-BE32-E72D297353CC}">
                <c16:uniqueId val="{00000000-A982-4643-B16E-25C2DF50DBC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2-A982-4643-B16E-25C2DF50DBC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4-A982-4643-B16E-25C2DF50DBC5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6-A982-4643-B16E-25C2DF50DBC5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8-A982-4643-B16E-25C2DF50DBC5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A-A982-4643-B16E-25C2DF50DBC5}"/>
              </c:ext>
            </c:extLst>
          </c:dPt>
          <c:dPt>
            <c:idx val="7"/>
            <c:bubble3D val="0"/>
            <c:spPr>
              <a:solidFill>
                <a:srgbClr val="996633"/>
              </a:solidFill>
            </c:spPr>
            <c:extLst>
              <c:ext xmlns:c16="http://schemas.microsoft.com/office/drawing/2014/chart" uri="{C3380CC4-5D6E-409C-BE32-E72D297353CC}">
                <c16:uniqueId val="{0000000C-A982-4643-B16E-25C2DF50DBC5}"/>
              </c:ext>
            </c:extLst>
          </c:dPt>
          <c:dPt>
            <c:idx val="8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E-A982-4643-B16E-25C2DF50DBC5}"/>
              </c:ext>
            </c:extLst>
          </c:dPt>
          <c:dLbls>
            <c:dLbl>
              <c:idx val="0"/>
              <c:layout>
                <c:manualLayout>
                  <c:x val="2.6238371811763552E-2"/>
                  <c:y val="-9.40929849458294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82-4643-B16E-25C2DF50DBC5}"/>
                </c:ext>
              </c:extLst>
            </c:dLbl>
            <c:dLbl>
              <c:idx val="1"/>
              <c:layout>
                <c:manualLayout>
                  <c:x val="-0.2316635032113577"/>
                  <c:y val="-0.16060537978325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982-4643-B16E-25C2DF50DBC5}"/>
                </c:ext>
              </c:extLst>
            </c:dLbl>
            <c:dLbl>
              <c:idx val="2"/>
              <c:layout>
                <c:manualLayout>
                  <c:x val="7.3726057101554027E-2"/>
                  <c:y val="-0.1583264563683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982-4643-B16E-25C2DF50DBC5}"/>
                </c:ext>
              </c:extLst>
            </c:dLbl>
            <c:dLbl>
              <c:idx val="4"/>
              <c:layout>
                <c:manualLayout>
                  <c:x val="1.7672854138624794E-3"/>
                  <c:y val="-3.8195764193440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982-4643-B16E-25C2DF50DBC5}"/>
                </c:ext>
              </c:extLst>
            </c:dLbl>
            <c:dLbl>
              <c:idx val="5"/>
              <c:layout>
                <c:manualLayout>
                  <c:x val="-3.1805673730610465E-3"/>
                  <c:y val="6.42159926062643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982-4643-B16E-25C2DF50DBC5}"/>
                </c:ext>
              </c:extLst>
            </c:dLbl>
            <c:dLbl>
              <c:idx val="7"/>
              <c:layout>
                <c:manualLayout>
                  <c:x val="2.4632721415786162E-2"/>
                  <c:y val="-6.4071645078691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982-4643-B16E-25C2DF50DBC5}"/>
                </c:ext>
              </c:extLst>
            </c:dLbl>
            <c:dLbl>
              <c:idx val="8"/>
              <c:layout>
                <c:manualLayout>
                  <c:x val="5.2327686541892779E-2"/>
                  <c:y val="-4.7334598354477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982-4643-B16E-25C2DF50DBC5}"/>
                </c:ext>
              </c:extLst>
            </c:dLbl>
            <c:dLbl>
              <c:idx val="9"/>
              <c:layout>
                <c:manualLayout>
                  <c:x val="6.2025503046307863E-2"/>
                  <c:y val="-1.2463967125685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2A6A-44D4-BF2C-C41934F18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1"/>
                <c:pt idx="0">
                  <c:v>Национальная безопасность</c:v>
                </c:pt>
                <c:pt idx="1">
                  <c:v>Образование</c:v>
                </c:pt>
                <c:pt idx="2">
                  <c:v>Национальная экономика</c:v>
                </c:pt>
                <c:pt idx="3">
                  <c:v>ЖКХ</c:v>
                </c:pt>
                <c:pt idx="4">
                  <c:v>Общегосударственные вопросы</c:v>
                </c:pt>
                <c:pt idx="5">
                  <c:v>Культура</c:v>
                </c:pt>
                <c:pt idx="6">
                  <c:v>ФК и спорт</c:v>
                </c:pt>
                <c:pt idx="7">
                  <c:v>СМИ</c:v>
                </c:pt>
                <c:pt idx="8">
                  <c:v>Социальная политика</c:v>
                </c:pt>
                <c:pt idx="9">
                  <c:v>Обслуживание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0.1</c:v>
                </c:pt>
                <c:pt idx="1">
                  <c:v>63.2</c:v>
                </c:pt>
                <c:pt idx="2">
                  <c:v>5.9</c:v>
                </c:pt>
                <c:pt idx="3">
                  <c:v>2.1</c:v>
                </c:pt>
                <c:pt idx="4">
                  <c:v>16.600000000000001</c:v>
                </c:pt>
                <c:pt idx="5">
                  <c:v>3.9</c:v>
                </c:pt>
                <c:pt idx="6">
                  <c:v>0.1</c:v>
                </c:pt>
                <c:pt idx="7">
                  <c:v>0.3</c:v>
                </c:pt>
                <c:pt idx="8">
                  <c:v>3.8</c:v>
                </c:pt>
                <c:pt idx="9">
                  <c:v>1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982-4643-B16E-25C2DF50D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bg1">
            <a:lumMod val="85000"/>
          </a:schemeClr>
        </a:solidFill>
        <a:effectLst>
          <a:outerShdw blurRad="50800" dist="50800" dir="5400000" algn="ctr" rotWithShape="0">
            <a:schemeClr val="bg1">
              <a:lumMod val="85000"/>
            </a:schemeClr>
          </a:outerShdw>
        </a:effectLst>
      </c:spPr>
    </c:plotArea>
    <c:legend>
      <c:legendPos val="r"/>
      <c:layout>
        <c:manualLayout>
          <c:xMode val="edge"/>
          <c:yMode val="edge"/>
          <c:x val="0.74328397963626414"/>
          <c:y val="4.1904774623429702E-2"/>
          <c:w val="0.25671602036373575"/>
          <c:h val="0.84963465346184652"/>
        </c:manualLayout>
      </c:layout>
      <c:overlay val="0"/>
      <c:txPr>
        <a:bodyPr/>
        <a:lstStyle/>
        <a:p>
          <a:pPr>
            <a:defRPr sz="1400" b="1" kern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755467276023079E-2"/>
          <c:y val="0"/>
          <c:w val="0.61408603649878057"/>
          <c:h val="0.86373531585479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explosion val="31"/>
            <c:spPr>
              <a:solidFill>
                <a:schemeClr val="accent3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0-978E-44CD-8B51-7DF714FF668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2-978E-44CD-8B51-7DF714FF6688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978E-44CD-8B51-7DF714FF6688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6-978E-44CD-8B51-7DF714FF668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8-978E-44CD-8B51-7DF714FF6688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A-978E-44CD-8B51-7DF714FF6688}"/>
              </c:ext>
            </c:extLst>
          </c:dPt>
          <c:dPt>
            <c:idx val="7"/>
            <c:invertIfNegative val="0"/>
            <c:bubble3D val="0"/>
            <c:spPr>
              <a:solidFill>
                <a:srgbClr val="99663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C-978E-44CD-8B51-7DF714FF6688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E-978E-44CD-8B51-7DF714FF6688}"/>
              </c:ext>
            </c:extLst>
          </c:dPt>
          <c:dLbls>
            <c:dLbl>
              <c:idx val="2"/>
              <c:layout>
                <c:manualLayout>
                  <c:x val="-8.6824184924119766E-3"/>
                  <c:y val="-6.18225762050736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8E-44CD-8B51-7DF714FF6688}"/>
                </c:ext>
              </c:extLst>
            </c:dLbl>
            <c:dLbl>
              <c:idx val="4"/>
              <c:layout>
                <c:manualLayout>
                  <c:x val="1.7672854138624794E-3"/>
                  <c:y val="-3.8195764193440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78E-44CD-8B51-7DF714FF6688}"/>
                </c:ext>
              </c:extLst>
            </c:dLbl>
            <c:dLbl>
              <c:idx val="5"/>
              <c:layout>
                <c:manualLayout>
                  <c:x val="-1.1854221149714435E-2"/>
                  <c:y val="-5.593265233387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78E-44CD-8B51-7DF714FF6688}"/>
                </c:ext>
              </c:extLst>
            </c:dLbl>
            <c:dLbl>
              <c:idx val="7"/>
              <c:layout>
                <c:manualLayout>
                  <c:x val="8.2457079926808938E-2"/>
                  <c:y val="-2.91533375756720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78E-44CD-8B51-7DF714FF66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Целевые программы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71.8</c:v>
                </c:pt>
                <c:pt idx="1">
                  <c:v>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78E-44CD-8B51-7DF714FF6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15004312"/>
        <c:axId val="515006280"/>
      </c:barChart>
      <c:catAx>
        <c:axId val="515004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15006280"/>
        <c:crosses val="autoZero"/>
        <c:auto val="1"/>
        <c:lblAlgn val="ctr"/>
        <c:lblOffset val="100"/>
        <c:noMultiLvlLbl val="0"/>
      </c:catAx>
      <c:valAx>
        <c:axId val="51500628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15004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437180038075287"/>
          <c:y val="0.10675314290185303"/>
          <c:w val="0.26286885082624523"/>
          <c:h val="0.1080282955534705"/>
        </c:manualLayout>
      </c:layout>
      <c:overlay val="0"/>
      <c:txPr>
        <a:bodyPr/>
        <a:lstStyle/>
        <a:p>
          <a:pPr>
            <a:defRPr sz="1400" b="1" kern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21F82-571E-4AC0-867C-4254F96F5125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28CD6-1544-4C9E-9405-2D1BC1EB6B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37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65818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056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01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28CD6-1544-4C9E-9405-2D1BC1EB6B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462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28CD6-1544-4C9E-9405-2D1BC1EB6B6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5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F0691-E326-4E3D-B51F-71E5A0425BB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25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28CD6-1544-4C9E-9405-2D1BC1EB6B6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511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28CD6-1544-4C9E-9405-2D1BC1EB6B6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59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96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2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42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94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3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4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11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0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6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0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308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05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9958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59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05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32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9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700808"/>
            <a:ext cx="8550127" cy="339629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ГРАЖДАН</a:t>
            </a:r>
            <a:endParaRPr lang="ru-RU" sz="36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АЛЕКСЕЕВСКОГО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ВОЛГОГРАДСКОЙ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</a:p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2027-2028 </a:t>
            </a: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6" y="260648"/>
            <a:ext cx="8742422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39" y="45658"/>
            <a:ext cx="8748518" cy="10790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30826"/>
            <a:ext cx="7200799" cy="545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1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ker\Desktop\МОЁ\прочее\- animashka\тематика\расчёт 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763586"/>
            <a:ext cx="2719387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9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3622" y="4899406"/>
            <a:ext cx="18748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30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020" y="4869949"/>
            <a:ext cx="18002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074738"/>
            <a:ext cx="9144000" cy="61118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Основы </a:t>
            </a:r>
            <a:r>
              <a:rPr lang="ru-RU" sz="24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составления </a:t>
            </a:r>
            <a:r>
              <a:rPr lang="ru-RU" sz="2400" b="1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проекта бюджета района</a:t>
            </a:r>
            <a:endParaRPr lang="ru-RU" sz="2400" b="1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251520" y="1844824"/>
            <a:ext cx="8496300" cy="0"/>
          </a:xfrm>
          <a:prstGeom prst="line">
            <a:avLst/>
          </a:prstGeom>
          <a:noFill/>
          <a:ln w="47625" cmpd="dbl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7030A0"/>
                </a:solidFill>
              </a:ln>
              <a:latin typeface="+mn-lt"/>
              <a:cs typeface="+mn-cs"/>
            </a:endParaRP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312394" y="4196236"/>
            <a:ext cx="8675468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 проекта бюджета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Алексеевского муниципального района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148180" y="1892897"/>
            <a:ext cx="1908002" cy="2303339"/>
          </a:xfrm>
          <a:prstGeom prst="downArrowCallout">
            <a:avLst>
              <a:gd name="adj1" fmla="val 25000"/>
              <a:gd name="adj2" fmla="val 25000"/>
              <a:gd name="adj3" fmla="val 22415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Послание </a:t>
            </a:r>
            <a:r>
              <a:rPr lang="ru-RU" sz="1600" b="1" dirty="0">
                <a:solidFill>
                  <a:schemeClr val="tx1"/>
                </a:solidFill>
              </a:rPr>
              <a:t>Президента Российской </a:t>
            </a:r>
            <a:r>
              <a:rPr lang="ru-RU" sz="1600" b="1" dirty="0" smtClean="0">
                <a:solidFill>
                  <a:schemeClr val="tx1"/>
                </a:solidFill>
              </a:rPr>
              <a:t>Федерации Федеральному Собранию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>
            <a:off x="2339752" y="1891980"/>
            <a:ext cx="1944216" cy="2304256"/>
          </a:xfrm>
          <a:prstGeom prst="downArrowCallout">
            <a:avLst>
              <a:gd name="adj1" fmla="val 25000"/>
              <a:gd name="adj2" fmla="val 25000"/>
              <a:gd name="adj3" fmla="val 20708"/>
              <a:gd name="adj4" fmla="val 66667"/>
            </a:avLst>
          </a:prstGeom>
          <a:solidFill>
            <a:srgbClr val="FFFF99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600" b="1" dirty="0">
                <a:latin typeface="Calibri" pitchFamily="34" charset="0"/>
              </a:rPr>
              <a:t>Прогноз социально-экономического развития </a:t>
            </a:r>
            <a:r>
              <a:rPr lang="ru-RU" sz="1600" b="1" dirty="0" smtClean="0">
                <a:latin typeface="Calibri" pitchFamily="34" charset="0"/>
              </a:rPr>
              <a:t>Алексеевского муниципального района 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6989198" y="1845023"/>
            <a:ext cx="1944687" cy="2304000"/>
          </a:xfrm>
          <a:prstGeom prst="downArrowCallout">
            <a:avLst>
              <a:gd name="adj1" fmla="val 25000"/>
              <a:gd name="adj2" fmla="val 25000"/>
              <a:gd name="adj3" fmla="val 22434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Муниципальные программы </a:t>
            </a:r>
            <a:r>
              <a:rPr lang="ru-RU" sz="1600" b="1" dirty="0" smtClean="0">
                <a:solidFill>
                  <a:schemeClr val="tx1"/>
                </a:solidFill>
              </a:rPr>
              <a:t>Алексеевского муниципального района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4499670" y="1892897"/>
            <a:ext cx="2232248" cy="2303339"/>
          </a:xfrm>
          <a:prstGeom prst="downArrowCallout">
            <a:avLst>
              <a:gd name="adj1" fmla="val 25000"/>
              <a:gd name="adj2" fmla="val 25000"/>
              <a:gd name="adj3" fmla="val 22434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Основные направления </a:t>
            </a:r>
            <a:r>
              <a:rPr lang="ru-RU" sz="1600" b="1" dirty="0" smtClean="0">
                <a:solidFill>
                  <a:schemeClr val="tx1"/>
                </a:solidFill>
              </a:rPr>
              <a:t>бюджетной политики и основные направления </a:t>
            </a:r>
            <a:r>
              <a:rPr lang="ru-RU" sz="1600" b="1" dirty="0">
                <a:solidFill>
                  <a:schemeClr val="tx1"/>
                </a:solidFill>
              </a:rPr>
              <a:t>налоговой политики</a:t>
            </a:r>
          </a:p>
        </p:txBody>
      </p:sp>
      <p:pic>
        <p:nvPicPr>
          <p:cNvPr id="25612" name="Picture 26" descr="C:\Users\ker\Desktop\МОЁ\прочее\- animashka\тематика\расчёт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9949" y="4869949"/>
            <a:ext cx="264318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19" y="3977"/>
            <a:ext cx="8737459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01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 animBg="1"/>
      <p:bldP spid="38925" grpId="0" animBg="1"/>
      <p:bldP spid="38926" grpId="0" animBg="1"/>
      <p:bldP spid="38927" grpId="0" animBg="1"/>
      <p:bldP spid="389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4477"/>
            <a:ext cx="8748518" cy="10851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109658"/>
            <a:ext cx="7632847" cy="555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2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msk.doski.ru/i/51/49/5149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098" y="3140511"/>
            <a:ext cx="914400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55547" y="1137047"/>
            <a:ext cx="8912796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>
            <a:spAutoFit/>
          </a:bodyPr>
          <a:lstStyle/>
          <a:p>
            <a:pPr algn="ctr">
              <a:lnSpc>
                <a:spcPts val="2400"/>
              </a:lnSpc>
              <a:tabLst>
                <a:tab pos="977900" algn="l"/>
                <a:tab pos="3441700" algn="l"/>
              </a:tabLst>
            </a:pPr>
            <a:r>
              <a:rPr lang="en-US" altLang="zh-CN" sz="2200" b="1" dirty="0">
                <a:solidFill>
                  <a:srgbClr val="0000FF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Из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ru-RU" altLang="zh-CN" sz="2200" b="1" dirty="0" smtClean="0">
                <a:solidFill>
                  <a:srgbClr val="0000FF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чего складываются доходы бюджета</a:t>
            </a:r>
            <a:r>
              <a:rPr lang="en-US" altLang="zh-CN" dirty="0">
                <a:ea typeface="宋体"/>
                <a:cs typeface="Times New Roman" pitchFamily="18" charset="0"/>
              </a:rPr>
              <a:t>	</a:t>
            </a:r>
          </a:p>
          <a:p>
            <a:pPr lvl="0" algn="ctr">
              <a:lnSpc>
                <a:spcPts val="3000"/>
              </a:lnSpc>
              <a:tabLst>
                <a:tab pos="977900" algn="l"/>
                <a:tab pos="3441700" algn="l"/>
              </a:tabLst>
            </a:pPr>
            <a:r>
              <a:rPr lang="en-US" altLang="zh-CN" sz="2200" dirty="0">
                <a:solidFill>
                  <a:srgbClr val="7030A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Доходы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7030A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бюджета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b="1" dirty="0">
                <a:solidFill>
                  <a:srgbClr val="595959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-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безвозмездные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и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dirty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безвозвратные поступления денежных</a:t>
            </a:r>
            <a:r>
              <a:rPr lang="en-US" altLang="zh-CN" sz="2200" dirty="0"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сре</a:t>
            </a:r>
            <a:r>
              <a:rPr lang="ru-RU" altLang="zh-CN" sz="2200" dirty="0" smtClean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дств в бюджет</a:t>
            </a:r>
            <a:endParaRPr lang="ru-RU" sz="24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lnSpc>
                <a:spcPts val="3000"/>
              </a:lnSpc>
              <a:tabLst>
                <a:tab pos="977900" algn="l"/>
                <a:tab pos="3441700" algn="l"/>
              </a:tabLst>
            </a:pPr>
            <a:endParaRPr lang="en-US" altLang="zh-CN" sz="2200" dirty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35597" y="2276872"/>
            <a:ext cx="2405290" cy="1057200"/>
            <a:chOff x="2689973" y="-239826"/>
            <a:chExt cx="2405290" cy="1228717"/>
          </a:xfrm>
          <a:scene3d>
            <a:camera prst="orthographicFront"/>
            <a:lightRig rig="soft" dir="tl">
              <a:rot lat="0" lon="0" rev="0"/>
            </a:lightRig>
          </a:scene3d>
        </p:grpSpPr>
        <p:sp>
          <p:nvSpPr>
            <p:cNvPr id="12" name="Прямоугольник 11"/>
            <p:cNvSpPr/>
            <p:nvPr/>
          </p:nvSpPr>
          <p:spPr>
            <a:xfrm>
              <a:off x="2689973" y="-239826"/>
              <a:ext cx="2405289" cy="1202644"/>
            </a:xfrm>
            <a:prstGeom prst="rect">
              <a:avLst/>
            </a:prstGeom>
            <a:ln>
              <a:solidFill>
                <a:schemeClr val="tx1"/>
              </a:solidFill>
            </a:ln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689974" y="-213753"/>
              <a:ext cx="2405289" cy="12026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200" b="1" kern="1200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Доходы бюджета </a:t>
              </a:r>
              <a:endParaRPr lang="ru-RU" sz="3200" b="1" kern="1200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956474" y="3549416"/>
            <a:ext cx="2801109" cy="738879"/>
            <a:chOff x="8383553" y="2503738"/>
            <a:chExt cx="2801109" cy="738879"/>
          </a:xfrm>
          <a:scene3d>
            <a:camera prst="orthographicFront"/>
            <a:lightRig rig="threePt" dir="t"/>
          </a:scene3d>
        </p:grpSpPr>
        <p:sp>
          <p:nvSpPr>
            <p:cNvPr id="15" name="Прямоугольник 14"/>
            <p:cNvSpPr/>
            <p:nvPr/>
          </p:nvSpPr>
          <p:spPr>
            <a:xfrm>
              <a:off x="8488719" y="2503738"/>
              <a:ext cx="2662944" cy="704353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8383553" y="2538264"/>
              <a:ext cx="2801109" cy="70435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>
              <a:reflection blurRad="6350" stA="52000" endA="300" endPos="35000" dir="5400000" sy="-100000" algn="bl" rotWithShape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100" b="1" kern="1200" cap="all" dirty="0" smtClean="0">
                  <a:ln w="0"/>
                  <a:solidFill>
                    <a:srgbClr val="FFFF0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БЕЗВОЗМЕЗДНЫЕ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100" b="1" kern="1200" cap="all" dirty="0" smtClean="0">
                  <a:ln w="0"/>
                  <a:solidFill>
                    <a:srgbClr val="FFFF0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ПОСТУПЛЕНИЯ</a:t>
              </a:r>
              <a:endParaRPr lang="ru-RU" sz="2100" b="1" kern="1200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3140349" y="3550194"/>
            <a:ext cx="2515136" cy="733577"/>
            <a:chOff x="2824310" y="1737676"/>
            <a:chExt cx="2515136" cy="733577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2870657" y="1737676"/>
              <a:ext cx="2468789" cy="733577"/>
            </a:xfrm>
            <a:prstGeom prst="rect">
              <a:avLst/>
            </a:prstGeom>
            <a:gradFill flip="none" rotWithShape="0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2824310" y="1737676"/>
              <a:ext cx="2468789" cy="733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100" b="1" kern="1200" cap="all" spc="0" dirty="0" smtClean="0">
                  <a:ln w="0">
                    <a:solidFill>
                      <a:schemeClr val="tx1"/>
                    </a:solidFill>
                  </a:ln>
                  <a:solidFill>
                    <a:srgbClr val="00B05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НЕНАЛОГОВЫЕ ДОХОДЫ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26067" y="3549416"/>
            <a:ext cx="2106328" cy="733578"/>
            <a:chOff x="4032312" y="-233783"/>
            <a:chExt cx="2106328" cy="73357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4032312" y="-233783"/>
              <a:ext cx="2100347" cy="733577"/>
            </a:xfrm>
            <a:prstGeom prst="rect">
              <a:avLst/>
            </a:prstGeom>
            <a:gradFill flip="none" rotWithShape="0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08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4038293" y="-233782"/>
              <a:ext cx="2100347" cy="733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100" b="1" kern="1200" cap="all" spc="0" dirty="0" smtClean="0">
                  <a:ln w="0"/>
                  <a:solidFill>
                    <a:schemeClr val="tx2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НАЛОГОВЫЕ ДОХОДЫ</a:t>
              </a:r>
              <a:endParaRPr lang="ru-RU" sz="2100" b="1" kern="1200" cap="all" spc="0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cxnSp>
        <p:nvCxnSpPr>
          <p:cNvPr id="3" name="Прямая со стрелкой 2"/>
          <p:cNvCxnSpPr/>
          <p:nvPr/>
        </p:nvCxnSpPr>
        <p:spPr>
          <a:xfrm flipH="1">
            <a:off x="1835696" y="3029061"/>
            <a:ext cx="1368152" cy="520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609138" y="3051494"/>
            <a:ext cx="1555150" cy="497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3" idx="2"/>
          </p:cNvCxnSpPr>
          <p:nvPr/>
        </p:nvCxnSpPr>
        <p:spPr>
          <a:xfrm>
            <a:off x="4438243" y="3334072"/>
            <a:ext cx="3403" cy="2205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48" name="Вертикальный свиток 27647"/>
          <p:cNvSpPr/>
          <p:nvPr/>
        </p:nvSpPr>
        <p:spPr>
          <a:xfrm>
            <a:off x="0" y="4301480"/>
            <a:ext cx="2771800" cy="2348880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законодательством 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Волгоградской области и 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решениями 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Алексеевской районной Думы 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(налог на доходы физических 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лиц, акцизы, 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налог, 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и другие 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налоги)</a:t>
            </a:r>
            <a:endParaRPr lang="ru-RU" sz="105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Вертикальный свиток 34"/>
          <p:cNvSpPr/>
          <p:nvPr/>
        </p:nvSpPr>
        <p:spPr>
          <a:xfrm>
            <a:off x="2988843" y="4269266"/>
            <a:ext cx="2771800" cy="2348880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50800" algn="l"/>
                <a:tab pos="152400" algn="l"/>
                <a:tab pos="203200" algn="l"/>
                <a:tab pos="254000" algn="l"/>
                <a:tab pos="381000" algn="l"/>
                <a:tab pos="469900" algn="l"/>
                <a:tab pos="673100" algn="l"/>
              </a:tabLst>
              <a:defRPr/>
            </a:pP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Поступления от уплаты пошлин и сборов, установленных законодательством РФ, нормативными правовыми актами 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Алексеевской районной Думы</a:t>
            </a:r>
            <a:r>
              <a:rPr lang="ru-RU" altLang="zh-CN" sz="105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(доходы от использования и продажи муниципального имущества и </a:t>
            </a:r>
            <a:r>
              <a:rPr lang="ru-RU" altLang="zh-CN" sz="105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земли, </a:t>
            </a: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плата за негативное воздействие на окружающую </a:t>
            </a:r>
            <a:r>
              <a:rPr lang="ru-RU" altLang="zh-CN" sz="105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среду, </a:t>
            </a: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штрафы и иные неналоговые доходы)</a:t>
            </a:r>
            <a:endParaRPr lang="ru-RU" sz="1050" b="1" dirty="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6" name="Вертикальный свиток 35"/>
          <p:cNvSpPr/>
          <p:nvPr/>
        </p:nvSpPr>
        <p:spPr>
          <a:xfrm>
            <a:off x="5847619" y="4282993"/>
            <a:ext cx="2771800" cy="2348880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системы, граждан и организаций (межбюджетные трансферты в виде дотаций, субсидий, субвенций и иных межбюджетных трансфертов, а также поступления от физических и юридических лиц (кроме налоговых и неналоговых доходов</a:t>
            </a: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05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138"/>
            <a:ext cx="870295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14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7" y="-11317"/>
            <a:ext cx="8705843" cy="10425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340200"/>
            <a:ext cx="7416824" cy="46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8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603447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2025-2027г.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565584"/>
              </p:ext>
            </p:extLst>
          </p:nvPr>
        </p:nvGraphicFramePr>
        <p:xfrm>
          <a:off x="322512" y="1688234"/>
          <a:ext cx="8712968" cy="513211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791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7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4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ru-RU" sz="20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всего, млн. рублей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615,2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630,1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9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216,2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225,5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237,7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21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 отчислений от НДФЛ, 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34,39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33,06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31,93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6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473,9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389,7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392,3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64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615,2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630,1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15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2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  <a:r>
                        <a:rPr lang="ru-RU" sz="24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4606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муниципального долга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37,0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35,6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138"/>
            <a:ext cx="9036495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577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838133"/>
            <a:ext cx="8507288" cy="504056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Структура доходов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2026-2028г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675722"/>
              </p:ext>
            </p:extLst>
          </p:nvPr>
        </p:nvGraphicFramePr>
        <p:xfrm>
          <a:off x="251520" y="1484784"/>
          <a:ext cx="8533456" cy="458612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73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49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4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74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2027г</a:t>
                      </a:r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2028г</a:t>
                      </a:r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216,2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НДФЛ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171,4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7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Госпошлина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296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57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15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792088"/>
          </a:xfrm>
        </p:spPr>
        <p:txBody>
          <a:bodyPr anchor="ctr">
            <a:no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доходов бюджета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год,%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0654095"/>
              </p:ext>
            </p:extLst>
          </p:nvPr>
        </p:nvGraphicFramePr>
        <p:xfrm>
          <a:off x="179387" y="1472472"/>
          <a:ext cx="8785225" cy="5320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02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accent3">
                <a:lumMod val="20000"/>
                <a:lumOff val="80000"/>
              </a:schemeClr>
            </a:gs>
            <a:gs pos="4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936104"/>
          </a:xfrm>
        </p:spPr>
        <p:txBody>
          <a:bodyPr anchor="ctr"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Сравнение поступления НДФЛ и норматива отчислений от НДФЛ Алексеевского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муниципального района 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2022-2026годы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9473292"/>
              </p:ext>
            </p:extLst>
          </p:nvPr>
        </p:nvGraphicFramePr>
        <p:xfrm>
          <a:off x="457200" y="1600200"/>
          <a:ext cx="8075240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-9977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59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144" y="980728"/>
            <a:ext cx="9110856" cy="36003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расходов бюджета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ru-RU" sz="175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5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276914"/>
              </p:ext>
            </p:extLst>
          </p:nvPr>
        </p:nvGraphicFramePr>
        <p:xfrm>
          <a:off x="-1" y="1340770"/>
          <a:ext cx="9144002" cy="526405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18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5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3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9720">
                <a:tc rowSpan="2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Расходы-всего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370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124,8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</a:t>
                      </a:r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оборона и национальная безопасность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40,6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</a:t>
                      </a:r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хоз-во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436,6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369,5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65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</a:t>
                      </a:r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массовой информации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Обслуживание муниципального</a:t>
                      </a:r>
                      <a:r>
                        <a:rPr lang="ru-RU" sz="19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долга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9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93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9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1008112"/>
          </a:xfrm>
        </p:spPr>
        <p:txBody>
          <a:bodyPr anchor="ctr">
            <a:no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расходов бюджета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Алексеевского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муниципального района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2026год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,%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2898334"/>
              </p:ext>
            </p:extLst>
          </p:nvPr>
        </p:nvGraphicFramePr>
        <p:xfrm>
          <a:off x="179387" y="1700808"/>
          <a:ext cx="8785225" cy="509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1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1008112"/>
          </a:xfrm>
        </p:spPr>
        <p:txBody>
          <a:bodyPr anchor="ctr"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Программно-целевой метод планирования бюджета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Алексеевского муниципального района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год,%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47844131"/>
              </p:ext>
            </p:extLst>
          </p:nvPr>
        </p:nvGraphicFramePr>
        <p:xfrm>
          <a:off x="179512" y="1760479"/>
          <a:ext cx="8785225" cy="5019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47173"/>
            <a:ext cx="9144000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83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071781"/>
            <a:ext cx="7543800" cy="2623547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403240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Волгоградская область,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Алексеевский район,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ст.Алексеевская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Ленина,33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Телефон: (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84446) 3-18-31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Факс: (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84446) 3-18-31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График работы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администрации: понедельник-пятница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8-00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17-00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9275"/>
            <a:ext cx="9144793" cy="10425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3789040"/>
            <a:ext cx="6082602" cy="58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46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2905</TotalTime>
  <Words>516</Words>
  <Application>Microsoft Office PowerPoint</Application>
  <PresentationFormat>Экран (4:3)</PresentationFormat>
  <Paragraphs>239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SimSun</vt:lpstr>
      <vt:lpstr>Arial</vt:lpstr>
      <vt:lpstr>Calibri</vt:lpstr>
      <vt:lpstr>Century Gothic</vt:lpstr>
      <vt:lpstr>Times New Roman</vt:lpstr>
      <vt:lpstr>Wingdings 3</vt:lpstr>
      <vt:lpstr>幼圆</vt:lpstr>
      <vt:lpstr>Легкий дым</vt:lpstr>
      <vt:lpstr>Презентация PowerPoint</vt:lpstr>
      <vt:lpstr>Презентация PowerPoint</vt:lpstr>
      <vt:lpstr>    Основы составления проекта бюджета района</vt:lpstr>
      <vt:lpstr>Презентация PowerPoint</vt:lpstr>
      <vt:lpstr>Презентация PowerPoint</vt:lpstr>
      <vt:lpstr>Презентация PowerPoint</vt:lpstr>
      <vt:lpstr> Основные параметры бюджета  Алексеевского муниципального района на 2025-2027г.  </vt:lpstr>
      <vt:lpstr>Структура доходов бюджета Алексеевского муниципального района на 2026-2028г.</vt:lpstr>
      <vt:lpstr>Структура доходов бюджета Алексеевского муниципального района  на 2026 год,%</vt:lpstr>
      <vt:lpstr>Сравнение поступления НДФЛ и норматива отчислений от НДФЛ Алексеевского муниципального района за 2022-2026годы</vt:lpstr>
      <vt:lpstr>Структура расходов бюджета Алексеевского муниципального района на 2026-2028 г. </vt:lpstr>
      <vt:lpstr>Структура расходов бюджета Алексеевского муниципального района на 2026год,%</vt:lpstr>
      <vt:lpstr>Программно-целевой метод планирования бюджета  Алексеевского муниципального района на 2026 год,%</vt:lpstr>
      <vt:lpstr> • Адрес: 403240 Волгоградская область, Алексеевский район, ст.Алексеевская, ул Ленина,33 • Телефон: (84446) 3-18-31 • Факс: (84446) 3-18-31   • График работы администрации: понедельник-пятница с 8-00 до 17-00.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Елена Владимировна Деткова</cp:lastModifiedBy>
  <cp:revision>218</cp:revision>
  <cp:lastPrinted>2025-11-01T10:27:58Z</cp:lastPrinted>
  <dcterms:created xsi:type="dcterms:W3CDTF">2013-10-31T10:03:55Z</dcterms:created>
  <dcterms:modified xsi:type="dcterms:W3CDTF">2025-11-01T10:43:44Z</dcterms:modified>
</cp:coreProperties>
</file>